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74" r:id="rId5"/>
    <p:sldId id="273" r:id="rId6"/>
    <p:sldId id="266" r:id="rId7"/>
    <p:sldId id="268" r:id="rId8"/>
    <p:sldId id="276" r:id="rId9"/>
    <p:sldId id="277" r:id="rId10"/>
    <p:sldId id="278" r:id="rId11"/>
    <p:sldId id="279" r:id="rId12"/>
    <p:sldId id="280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17C7"/>
    <a:srgbClr val="E7A0FA"/>
    <a:srgbClr val="262626"/>
    <a:srgbClr val="931AEE"/>
    <a:srgbClr val="5118F0"/>
    <a:srgbClr val="BC35D3"/>
    <a:srgbClr val="C41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862A1-40DF-440D-9214-29CD15D687E7}" type="doc">
      <dgm:prSet loTypeId="urn:microsoft.com/office/officeart/2005/8/layout/arrow6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4B5EA09-CEF9-4F77-90AD-AD32E00B0CB9}">
      <dgm:prSet phldrT="[Text]"/>
      <dgm:spPr/>
      <dgm:t>
        <a:bodyPr/>
        <a:lstStyle/>
        <a:p>
          <a:r>
            <a:rPr lang="en-US" b="1" dirty="0"/>
            <a:t>Bengaluru, India</a:t>
          </a:r>
          <a:endParaRPr lang="en-IN" b="1" dirty="0"/>
        </a:p>
      </dgm:t>
    </dgm:pt>
    <dgm:pt modelId="{7CE08EAB-757E-4413-BAC9-0DFD3883F6C5}" type="parTrans" cxnId="{191E1A11-9C15-4155-97B7-F7FE3A38A71A}">
      <dgm:prSet/>
      <dgm:spPr/>
      <dgm:t>
        <a:bodyPr/>
        <a:lstStyle/>
        <a:p>
          <a:endParaRPr lang="en-IN"/>
        </a:p>
      </dgm:t>
    </dgm:pt>
    <dgm:pt modelId="{2AD76A34-FF46-4A89-A4E2-55B7B6C1B288}" type="sibTrans" cxnId="{191E1A11-9C15-4155-97B7-F7FE3A38A71A}">
      <dgm:prSet/>
      <dgm:spPr/>
      <dgm:t>
        <a:bodyPr/>
        <a:lstStyle/>
        <a:p>
          <a:endParaRPr lang="en-IN"/>
        </a:p>
      </dgm:t>
    </dgm:pt>
    <dgm:pt modelId="{3EA3A2DD-3ECD-4085-9BDC-020330CD699C}">
      <dgm:prSet phldrT="[Text]"/>
      <dgm:spPr/>
      <dgm:t>
        <a:bodyPr/>
        <a:lstStyle/>
        <a:p>
          <a:r>
            <a:rPr lang="en-US" b="1" dirty="0" err="1"/>
            <a:t>Chalakudy</a:t>
          </a:r>
          <a:r>
            <a:rPr lang="en-US" b="1" dirty="0"/>
            <a:t>, Kerala</a:t>
          </a:r>
          <a:endParaRPr lang="en-IN" b="1" dirty="0"/>
        </a:p>
      </dgm:t>
    </dgm:pt>
    <dgm:pt modelId="{D6D1042B-96BF-468C-ACAF-C9E2A4364E02}" type="parTrans" cxnId="{B88BA47E-D8C8-4AAF-A05E-D29122E6F9B2}">
      <dgm:prSet/>
      <dgm:spPr/>
      <dgm:t>
        <a:bodyPr/>
        <a:lstStyle/>
        <a:p>
          <a:endParaRPr lang="en-IN"/>
        </a:p>
      </dgm:t>
    </dgm:pt>
    <dgm:pt modelId="{9F1B07C6-EB54-407F-89D5-F37385183D62}" type="sibTrans" cxnId="{B88BA47E-D8C8-4AAF-A05E-D29122E6F9B2}">
      <dgm:prSet/>
      <dgm:spPr/>
      <dgm:t>
        <a:bodyPr/>
        <a:lstStyle/>
        <a:p>
          <a:endParaRPr lang="en-IN"/>
        </a:p>
      </dgm:t>
    </dgm:pt>
    <dgm:pt modelId="{EC526C20-3DAB-4FC2-9EA7-9534181C4562}" type="pres">
      <dgm:prSet presAssocID="{F0C862A1-40DF-440D-9214-29CD15D687E7}" presName="compositeShape" presStyleCnt="0">
        <dgm:presLayoutVars>
          <dgm:chMax val="2"/>
          <dgm:dir/>
          <dgm:resizeHandles val="exact"/>
        </dgm:presLayoutVars>
      </dgm:prSet>
      <dgm:spPr/>
    </dgm:pt>
    <dgm:pt modelId="{2494B93D-AC02-48A9-BD1D-A4D96CE5E7CB}" type="pres">
      <dgm:prSet presAssocID="{F0C862A1-40DF-440D-9214-29CD15D687E7}" presName="ribbon" presStyleLbl="node1" presStyleIdx="0" presStyleCnt="1" custLinFactNeighborY="0"/>
      <dgm:spPr/>
    </dgm:pt>
    <dgm:pt modelId="{26445EFF-344A-4F2F-B468-4D736F9D0962}" type="pres">
      <dgm:prSet presAssocID="{F0C862A1-40DF-440D-9214-29CD15D687E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3596FDB1-BA92-4387-8B45-A8C5EA65856D}" type="pres">
      <dgm:prSet presAssocID="{F0C862A1-40DF-440D-9214-29CD15D687E7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91E1A11-9C15-4155-97B7-F7FE3A38A71A}" srcId="{F0C862A1-40DF-440D-9214-29CD15D687E7}" destId="{84B5EA09-CEF9-4F77-90AD-AD32E00B0CB9}" srcOrd="0" destOrd="0" parTransId="{7CE08EAB-757E-4413-BAC9-0DFD3883F6C5}" sibTransId="{2AD76A34-FF46-4A89-A4E2-55B7B6C1B288}"/>
    <dgm:cxn modelId="{03930B28-9359-439A-8773-B9B02194C3A0}" type="presOf" srcId="{3EA3A2DD-3ECD-4085-9BDC-020330CD699C}" destId="{3596FDB1-BA92-4387-8B45-A8C5EA65856D}" srcOrd="0" destOrd="0" presId="urn:microsoft.com/office/officeart/2005/8/layout/arrow6"/>
    <dgm:cxn modelId="{7CE8AB7A-5BB5-47CC-9B1A-965BD0437F87}" type="presOf" srcId="{F0C862A1-40DF-440D-9214-29CD15D687E7}" destId="{EC526C20-3DAB-4FC2-9EA7-9534181C4562}" srcOrd="0" destOrd="0" presId="urn:microsoft.com/office/officeart/2005/8/layout/arrow6"/>
    <dgm:cxn modelId="{B88BA47E-D8C8-4AAF-A05E-D29122E6F9B2}" srcId="{F0C862A1-40DF-440D-9214-29CD15D687E7}" destId="{3EA3A2DD-3ECD-4085-9BDC-020330CD699C}" srcOrd="1" destOrd="0" parTransId="{D6D1042B-96BF-468C-ACAF-C9E2A4364E02}" sibTransId="{9F1B07C6-EB54-407F-89D5-F37385183D62}"/>
    <dgm:cxn modelId="{D2F729B5-CAE3-462A-A6C4-DEAC89799619}" type="presOf" srcId="{84B5EA09-CEF9-4F77-90AD-AD32E00B0CB9}" destId="{26445EFF-344A-4F2F-B468-4D736F9D0962}" srcOrd="0" destOrd="0" presId="urn:microsoft.com/office/officeart/2005/8/layout/arrow6"/>
    <dgm:cxn modelId="{FEA2A6EE-765B-4BEA-886C-579A7546ED8F}" type="presParOf" srcId="{EC526C20-3DAB-4FC2-9EA7-9534181C4562}" destId="{2494B93D-AC02-48A9-BD1D-A4D96CE5E7CB}" srcOrd="0" destOrd="0" presId="urn:microsoft.com/office/officeart/2005/8/layout/arrow6"/>
    <dgm:cxn modelId="{27C0F18B-8645-4AE3-A09F-A8CBE6A144B9}" type="presParOf" srcId="{EC526C20-3DAB-4FC2-9EA7-9534181C4562}" destId="{26445EFF-344A-4F2F-B468-4D736F9D0962}" srcOrd="1" destOrd="0" presId="urn:microsoft.com/office/officeart/2005/8/layout/arrow6"/>
    <dgm:cxn modelId="{564ACA38-58B2-4B57-9DC0-54262505C62A}" type="presParOf" srcId="{EC526C20-3DAB-4FC2-9EA7-9534181C4562}" destId="{3596FDB1-BA92-4387-8B45-A8C5EA65856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4B93D-AC02-48A9-BD1D-A4D96CE5E7CB}">
      <dsp:nvSpPr>
        <dsp:cNvPr id="0" name=""/>
        <dsp:cNvSpPr/>
      </dsp:nvSpPr>
      <dsp:spPr>
        <a:xfrm>
          <a:off x="0" y="621029"/>
          <a:ext cx="4155172" cy="166206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445EFF-344A-4F2F-B468-4D736F9D0962}">
      <dsp:nvSpPr>
        <dsp:cNvPr id="0" name=""/>
        <dsp:cNvSpPr/>
      </dsp:nvSpPr>
      <dsp:spPr>
        <a:xfrm>
          <a:off x="498620" y="911891"/>
          <a:ext cx="1371206" cy="814413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Bengaluru, India</a:t>
          </a:r>
          <a:endParaRPr lang="en-IN" sz="2300" b="1" kern="1200" dirty="0"/>
        </a:p>
      </dsp:txBody>
      <dsp:txXfrm>
        <a:off x="498620" y="911891"/>
        <a:ext cx="1371206" cy="814413"/>
      </dsp:txXfrm>
    </dsp:sp>
    <dsp:sp modelId="{3596FDB1-BA92-4387-8B45-A8C5EA65856D}">
      <dsp:nvSpPr>
        <dsp:cNvPr id="0" name=""/>
        <dsp:cNvSpPr/>
      </dsp:nvSpPr>
      <dsp:spPr>
        <a:xfrm>
          <a:off x="2077586" y="1177822"/>
          <a:ext cx="1620517" cy="814413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Chalakudy</a:t>
          </a:r>
          <a:r>
            <a:rPr lang="en-US" sz="2300" b="1" kern="1200" dirty="0"/>
            <a:t>, Kerala</a:t>
          </a:r>
          <a:endParaRPr lang="en-IN" sz="2300" b="1" kern="1200" dirty="0"/>
        </a:p>
      </dsp:txBody>
      <dsp:txXfrm>
        <a:off x="2077586" y="1177822"/>
        <a:ext cx="1620517" cy="814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471A-80EC-6C5C-9D37-4FF66A9C0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A6FBA-8C8E-5A4A-E655-B900CD94B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EDDB-4653-47DE-D61F-756E4AC5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9475-77E7-829E-B711-8CFFCA94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EDDC-A7D0-1677-71D8-E8193C92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098113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BBC7-78C5-CD1F-38EA-453A3062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F819B-C3FA-4861-EE3D-5F1996A85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1AD18-2BD9-C1AE-428E-8E43CDA7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2CEE7-A4D7-DAA7-64FD-CFC43CC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B34D-6AC5-011D-91F3-8AF2589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486868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C2B5A-0887-51D0-DECF-4FF750E7A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A9B69-7215-7E67-EF30-A4F7A69E6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C42D9-2F60-356E-394B-C573AAA46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E28AC-93C9-E996-FD8D-7BEBDD9C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9A15-95A2-E7B4-9C7C-C4D1EB7C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68958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64EA-615D-C360-A44A-2E5F2D6C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E8BC-F055-20CC-0C4F-608D61C0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1C2CC-9A16-F538-43CD-22E670A5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EE99-46B6-8D02-685F-363ADA5B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4B91-ED7A-B44C-F3D4-47800ECB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596038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0A6A-3A9E-9D60-65A5-26644697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3E072-3A7F-CB70-512D-A2D4B2C2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1E9-B674-1378-EBDD-33F1E283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D31F4-50DC-E4D0-3218-C848F7C8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D8781-2E8D-4C8B-F988-C58A879E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442976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86B3-E0ED-DFE4-F854-66922EB0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D663-563E-F6DF-1F35-BF7EF8F0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1075A-0024-858B-5643-950879DE0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1E728-2D70-C7B8-D875-D0EF1221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D374-D203-F97F-B094-16AF288D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64F-F147-3342-A58C-1EB28744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521054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876F-4C3A-204B-F7D0-36FD1C70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A6FF8-D8E7-32AF-DE18-D4B456318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AB268-E376-EF81-6F72-EE30C85B5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F2464-032D-4C3A-E6B2-543E84339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313EB4-3A6B-4ECB-393C-2E8C24289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75A6A-4988-4DE3-3B72-D490D6B5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CE0D-3E14-2D13-33D8-93715C6C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0195E-A8B7-81DD-FAF8-22AE11FD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53856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0FEA-0685-64B8-5072-C7B31739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92F92-0EBF-9AA1-D29A-2D586963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EBE31-8473-DADE-4AD3-34CCC416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7889C-8273-4FC4-B6AD-C095FE76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7170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6DE4-5237-816B-4846-D4AFF65E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8FDA3-D50A-DEB4-3A95-F6EC1E08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6292-FC8A-D182-6E5B-AB5B7607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89759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0CDB-C0EE-C555-7DFE-6143962B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1E4A-665E-30E5-568D-CAD60C155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7467-9E86-27CE-3ABC-9D83C53B4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16BC7-7E6B-FE46-A77B-27C7F9A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C9343-8DCF-75C7-3891-38A67289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F3175-901A-D0B8-1FE2-B2B4C9F9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505202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1A87-6A83-1584-F478-66C91D29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90E4E-0F07-E7FB-A59F-1D70C4CA1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19A20-2A32-353F-7D81-9FB55D3AF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2106D-23E2-B77F-98E2-41C1278ED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3785A-A1D5-6021-DDE4-1DD4F4A7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D548C-3EB9-49FF-FDD6-2A6BE70F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91844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61343-AC3A-E285-DC41-89AC08C3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39412-C88C-E213-F2A6-463BCD350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4B1A6-1139-1F6C-53D5-B1DDAD5A8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7BCEE-378B-4FC7-A6A1-D55D41A169AB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A0FB6-2449-3E0B-443C-97946AD16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B0B35-E208-7241-B62F-57AA0BD10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07F8-9895-4AB8-87A4-A0FC4DC7C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88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1.xml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12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diagramQuickStyle" Target="../diagrams/quickStyle1.xml"/><Relationship Id="rId5" Type="http://schemas.openxmlformats.org/officeDocument/2006/relationships/slideLayout" Target="../slideLayouts/slideLayout2.xml"/><Relationship Id="rId10" Type="http://schemas.openxmlformats.org/officeDocument/2006/relationships/diagramLayout" Target="../diagrams/layout1.xml"/><Relationship Id="rId4" Type="http://schemas.openxmlformats.org/officeDocument/2006/relationships/video" Target="../media/media2.mp4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BDEF1-418C-AFAE-E8C1-CACEBB454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805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028FFF1-2F8B-E11A-4E03-C3EF8EEEF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4568" b="1507"/>
          <a:stretch>
            <a:fillRect/>
          </a:stretch>
        </p:blipFill>
        <p:spPr>
          <a:xfrm>
            <a:off x="296876" y="412681"/>
            <a:ext cx="5479084" cy="3264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DB632B-86CE-FB83-70A6-2F4CE475BF8C}"/>
              </a:ext>
            </a:extLst>
          </p:cNvPr>
          <p:cNvSpPr txBox="1"/>
          <p:nvPr/>
        </p:nvSpPr>
        <p:spPr>
          <a:xfrm>
            <a:off x="6003038" y="412681"/>
            <a:ext cx="6120382" cy="3264535"/>
          </a:xfrm>
          <a:prstGeom prst="rect">
            <a:avLst/>
          </a:prstGeom>
          <a:gradFill flip="none" rotWithShape="1">
            <a:gsLst>
              <a:gs pos="0">
                <a:srgbClr val="F117C7"/>
              </a:gs>
              <a:gs pos="59000">
                <a:srgbClr val="E7A0FA"/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🔹 Phase 1: Get Started Page (Multilingual Intro Screen)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Multilingual support (6 Indian languages) is a strong differentiator rarely seen in early prototypes of healthcare solutions.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Makes it inclusive for patients, attendants, and emergency staff.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Crisp tagline and iconography (ambulance + bed tracking).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Good use of highlights like, icons for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Feasibility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Language translation is feasible but accurate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medical terminology translation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may be tricky (risk of miscommunication).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Can be scaled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more languages &amp; dialects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even voice-based commands for illiterate patients.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Limitations / Challenges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Quality &amp; accuracy of translations (medical terms often don’t have direct equivalents).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Maintaining real-time synchronization across all languages.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83D85B-CBCA-86C8-FC5B-97DB7706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0" y="3840480"/>
            <a:ext cx="5303520" cy="2846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4B8BEC-57A0-E439-40E5-71F3C7DB8239}"/>
              </a:ext>
            </a:extLst>
          </p:cNvPr>
          <p:cNvSpPr txBox="1"/>
          <p:nvPr/>
        </p:nvSpPr>
        <p:spPr>
          <a:xfrm>
            <a:off x="207264" y="3840480"/>
            <a:ext cx="6120383" cy="2846477"/>
          </a:xfrm>
          <a:prstGeom prst="rect">
            <a:avLst/>
          </a:prstGeom>
          <a:gradFill flip="none" rotWithShape="1">
            <a:gsLst>
              <a:gs pos="55000">
                <a:srgbClr val="E7A0FA"/>
              </a:gs>
              <a:gs pos="0">
                <a:srgbClr val="C414F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🔹 Phase 2: Authentication Page (Sign In / Sign Up)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Standard feature but necessary. Novelty comes if you integrate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hospital staff verification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emergency personnel accounts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Aadhaar/health ID integration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Clean, modern UI with real ambulance and ICU imagery → creates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contextual awareness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Password conditions shown upfront (user-friendly).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Feasibility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Easily implementable with standard authentication libraries (Firebase Auth, OAuth, etc.).</a:t>
            </a:r>
            <a:b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Secure storage of patient/ICU data will be a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regulatory compliance challenge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 (HIPAA, Indian NDHM guidelines).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Can scale with role-based access (Patient, Ambulance Driver, Doctor, Hospital Admin).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Limitations / Challenges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Cybersecurity (handling sensitive patient data).</a:t>
            </a:r>
          </a:p>
          <a:p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Balancing ease of login (emergency speed) vs. security (multi-factor authentication).</a:t>
            </a:r>
          </a:p>
          <a:p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Risk of network downtime during emergencies.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9F940D-6583-C839-A9C9-7FE512BC920A}"/>
              </a:ext>
            </a:extLst>
          </p:cNvPr>
          <p:cNvSpPr/>
          <p:nvPr/>
        </p:nvSpPr>
        <p:spPr>
          <a:xfrm>
            <a:off x="0" y="0"/>
            <a:ext cx="12191999" cy="4126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Our Solution</a:t>
            </a:r>
            <a:endParaRPr lang="en-IN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4253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8A4C4-E351-0EBB-97A2-5550FDE7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904D96C-AE22-ED28-357A-7602F3737D5A}"/>
              </a:ext>
            </a:extLst>
          </p:cNvPr>
          <p:cNvSpPr txBox="1"/>
          <p:nvPr/>
        </p:nvSpPr>
        <p:spPr>
          <a:xfrm>
            <a:off x="5979887" y="725198"/>
            <a:ext cx="6120383" cy="5693866"/>
          </a:xfrm>
          <a:prstGeom prst="rect">
            <a:avLst/>
          </a:prstGeom>
          <a:gradFill flip="none" rotWithShape="1">
            <a:gsLst>
              <a:gs pos="0">
                <a:srgbClr val="F117C7"/>
              </a:gs>
              <a:gs pos="59000">
                <a:srgbClr val="E7A0FA"/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Phase 3: Dashboard (Hospital Availability + Mapping)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Novelty: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Very novel not just routing ambulances, but also predicting ICU bed availability in real time.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Combines live traffic, hospital data, and patient severity → unique integration.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Creativity: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of real-time analytics, survival rates, ICU occupancy, wait times, geographic incident heatmap.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Emergency alerts (traffic, power outage) = very practical.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Feasibility: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Technically challenging requires APIs for live traffic (Google Maps,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MapMyIndia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 hospital data feeds (HL7/FHIR standards), and accurate prediction models.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Hospitals may not always share real-time ICU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proven, can scale across cities and integrate with national health mission dashboards.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Could also be extended to include air ambulances &amp; rural health centers.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Limitations / Challenges: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availability many hospitals lack automated ICU bed reporting systems.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Prediction reliability  AI model must avoid false positives/negatives (critical risk).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Integration with government health databases is a major bureaucratic challenge.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9DD078-CF16-C0C0-8E73-05A573EEE3DD}"/>
              </a:ext>
            </a:extLst>
          </p:cNvPr>
          <p:cNvSpPr/>
          <p:nvPr/>
        </p:nvSpPr>
        <p:spPr>
          <a:xfrm>
            <a:off x="0" y="0"/>
            <a:ext cx="12191999" cy="4126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Our Solution</a:t>
            </a:r>
            <a:endParaRPr lang="en-IN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9B911-DC97-7F70-6EB9-1632FA88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" y="575945"/>
            <a:ext cx="5649468" cy="3101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2E4678-03D6-B2BB-9D77-CA05D20A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4" t="4277" r="25867" b="21163"/>
          <a:stretch>
            <a:fillRect/>
          </a:stretch>
        </p:blipFill>
        <p:spPr>
          <a:xfrm>
            <a:off x="183484" y="3981690"/>
            <a:ext cx="5673248" cy="2638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22056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AC7A8-3010-40A9-9802-5E814138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FC94C38-69B5-D863-846C-8857FD9D838A}"/>
              </a:ext>
            </a:extLst>
          </p:cNvPr>
          <p:cNvSpPr txBox="1"/>
          <p:nvPr/>
        </p:nvSpPr>
        <p:spPr>
          <a:xfrm>
            <a:off x="5907315" y="920621"/>
            <a:ext cx="6120383" cy="5016758"/>
          </a:xfrm>
          <a:prstGeom prst="rect">
            <a:avLst/>
          </a:prstGeom>
          <a:gradFill flip="none" rotWithShape="1">
            <a:gsLst>
              <a:gs pos="0">
                <a:srgbClr val="F117C7"/>
              </a:gs>
              <a:gs pos="59000">
                <a:srgbClr val="E7A0FA"/>
              </a:gs>
            </a:gsLst>
            <a:lin ang="270000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Phase 4: Profile &amp; Role-Based Access (Hospital Staff / First Responders)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Novelty: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Professional role-based profile system (Hospital Staff, First Responder, Patient).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Verification badge + role tags make it reliable.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Creativity: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Neat card-based UI with role identity &amp; affiliations.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"Data Scientist / College Affiliation" tags add authenticity (could be adapted for hospital roles).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Feasibility: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Easy to implement with existing user management systems.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Needs proper authentication (avoid fake responders).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Can integrate multi-level roles → Admin (hospital), Staff (ICU nurse), Responder (driver), Public (patients).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Could later integrate with Aadhaar/NDHM Health ID.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Sensitive personal info (phone, email, health data) must be stored securely (HIPAA, NDHM compliance).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B60045-CDC2-ACF3-C2E3-60F03A027455}"/>
              </a:ext>
            </a:extLst>
          </p:cNvPr>
          <p:cNvSpPr/>
          <p:nvPr/>
        </p:nvSpPr>
        <p:spPr>
          <a:xfrm>
            <a:off x="0" y="0"/>
            <a:ext cx="12191999" cy="4126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Our Solution</a:t>
            </a:r>
            <a:endParaRPr lang="en-IN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8FB6-6AA0-A719-7272-B4EA9588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" y="4021327"/>
            <a:ext cx="5639090" cy="2538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9459E-715F-37C9-2B43-56D4BAE1E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" y="556032"/>
            <a:ext cx="5639090" cy="3321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04147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DDCEF-2B46-221B-3E1F-CAE7BFBD9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BBB57-9117-F289-2802-C0D9DB75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19" y="-228599"/>
            <a:ext cx="12541827" cy="72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46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030A0"/>
            </a:gs>
            <a:gs pos="74000">
              <a:schemeClr val="accent1">
                <a:lumMod val="5000"/>
                <a:lumOff val="95000"/>
                <a:alpha val="0"/>
              </a:schemeClr>
            </a:gs>
            <a:gs pos="100000">
              <a:srgbClr val="C414F4">
                <a:alpha val="4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CA893-7B49-1E48-CB33-358B48CCEE90}"/>
              </a:ext>
            </a:extLst>
          </p:cNvPr>
          <p:cNvSpPr/>
          <p:nvPr/>
        </p:nvSpPr>
        <p:spPr>
          <a:xfrm>
            <a:off x="4113069" y="1975992"/>
            <a:ext cx="1953491" cy="1828800"/>
          </a:xfrm>
          <a:prstGeom prst="roundRect">
            <a:avLst/>
          </a:prstGeom>
          <a:gradFill flip="none" rotWithShape="1">
            <a:gsLst>
              <a:gs pos="24000">
                <a:schemeClr val="accent1">
                  <a:lumMod val="5000"/>
                  <a:lumOff val="95000"/>
                  <a:alpha val="0"/>
                </a:schemeClr>
              </a:gs>
              <a:gs pos="29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E7A0F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01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1100AB-DA7B-25F0-1D1D-39F2573F6182}"/>
              </a:ext>
            </a:extLst>
          </p:cNvPr>
          <p:cNvSpPr/>
          <p:nvPr/>
        </p:nvSpPr>
        <p:spPr>
          <a:xfrm>
            <a:off x="6153152" y="3901774"/>
            <a:ext cx="1953491" cy="1828800"/>
          </a:xfrm>
          <a:prstGeom prst="roundRect">
            <a:avLst/>
          </a:prstGeom>
          <a:gradFill flip="none" rotWithShape="1">
            <a:gsLst>
              <a:gs pos="25000">
                <a:schemeClr val="accent1">
                  <a:lumMod val="5000"/>
                  <a:lumOff val="95000"/>
                  <a:alpha val="0"/>
                </a:schemeClr>
              </a:gs>
              <a:gs pos="31000">
                <a:srgbClr val="7030A0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E7A0F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04</a:t>
            </a:r>
            <a:endParaRPr lang="en-IN" sz="4400" dirty="0"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5BB6A1-8756-579B-31AF-8DCA23083DB4}"/>
              </a:ext>
            </a:extLst>
          </p:cNvPr>
          <p:cNvSpPr/>
          <p:nvPr/>
        </p:nvSpPr>
        <p:spPr>
          <a:xfrm flipH="1">
            <a:off x="6153152" y="2225374"/>
            <a:ext cx="1603664" cy="1579418"/>
          </a:xfrm>
          <a:prstGeom prst="round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35000">
                <a:srgbClr val="E7A0FA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E7A0F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02</a:t>
            </a:r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D8679C-81B7-2A5C-152E-51FFB2C59F39}"/>
              </a:ext>
            </a:extLst>
          </p:cNvPr>
          <p:cNvSpPr/>
          <p:nvPr/>
        </p:nvSpPr>
        <p:spPr>
          <a:xfrm>
            <a:off x="4369379" y="3901774"/>
            <a:ext cx="1697180" cy="1638300"/>
          </a:xfrm>
          <a:prstGeom prst="roundRect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  <a:alpha val="0"/>
                </a:schemeClr>
              </a:gs>
              <a:gs pos="37000">
                <a:srgbClr val="C414F4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E7A0F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03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057B9-49ED-5BB1-F58D-576B8D14F762}"/>
              </a:ext>
            </a:extLst>
          </p:cNvPr>
          <p:cNvSpPr txBox="1"/>
          <p:nvPr/>
        </p:nvSpPr>
        <p:spPr>
          <a:xfrm>
            <a:off x="162791" y="1879009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Arial Black" panose="020B0A04020102020204" pitchFamily="34" charset="0"/>
              </a:rPr>
              <a:t>Delayed Response Times</a:t>
            </a:r>
          </a:p>
          <a:p>
            <a:pPr algn="r"/>
            <a:r>
              <a:rPr lang="en-US" sz="1600" dirty="0"/>
              <a:t>Traffic congestion leads to ambulance response times exceeding 20 minutes in major cities, worsening patient outcomes.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88081-F5DA-2785-6E15-B84A5B49DABF}"/>
              </a:ext>
            </a:extLst>
          </p:cNvPr>
          <p:cNvSpPr txBox="1"/>
          <p:nvPr/>
        </p:nvSpPr>
        <p:spPr>
          <a:xfrm>
            <a:off x="162791" y="4182315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Arial Black" panose="020B0A04020102020204" pitchFamily="34" charset="0"/>
              </a:rPr>
              <a:t>Co-ordination Issues</a:t>
            </a:r>
          </a:p>
          <a:p>
            <a:pPr algn="r"/>
            <a:r>
              <a:rPr lang="en-US" sz="1600" dirty="0"/>
              <a:t>Lack of real-time communication between ambulances and hospitals complicates patient transfer and treatment.</a:t>
            </a:r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D947-00F3-7AD8-027B-A925825215C3}"/>
              </a:ext>
            </a:extLst>
          </p:cNvPr>
          <p:cNvSpPr txBox="1"/>
          <p:nvPr/>
        </p:nvSpPr>
        <p:spPr>
          <a:xfrm>
            <a:off x="8295409" y="1879009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Finding Available ICU Beds</a:t>
            </a:r>
          </a:p>
          <a:p>
            <a:r>
              <a:rPr lang="en-US" sz="1600" dirty="0"/>
              <a:t>Difficulty in locating hospitals with available ICU Beds during emergencies can delay critical care.</a:t>
            </a:r>
            <a:endParaRPr lang="en-I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A2050-BB2C-F243-03BC-73F3A220E83C}"/>
              </a:ext>
            </a:extLst>
          </p:cNvPr>
          <p:cNvSpPr txBox="1"/>
          <p:nvPr/>
        </p:nvSpPr>
        <p:spPr>
          <a:xfrm>
            <a:off x="8458200" y="4154454"/>
            <a:ext cx="3571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Impact of Delays</a:t>
            </a:r>
          </a:p>
          <a:p>
            <a:r>
              <a:rPr lang="en-US" sz="1600" dirty="0"/>
              <a:t>Delays in treatment directly correlate with increased mortality rates, emphasizing the need for efficient solutions.</a:t>
            </a:r>
            <a:endParaRPr lang="en-IN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8AC85-9CF3-516C-4145-6EC2BA29B1B8}"/>
              </a:ext>
            </a:extLst>
          </p:cNvPr>
          <p:cNvSpPr/>
          <p:nvPr/>
        </p:nvSpPr>
        <p:spPr>
          <a:xfrm>
            <a:off x="1843566" y="126408"/>
            <a:ext cx="8878941" cy="12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Arial Black" panose="020B0A04020102020204" pitchFamily="34" charset="0"/>
              </a:rPr>
              <a:t>Challenges in Emergency Medical Services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Key Issues Affecting Effectiveness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5FC93-1B64-79A7-7588-DFEE69EB70D3}"/>
              </a:ext>
            </a:extLst>
          </p:cNvPr>
          <p:cNvCxnSpPr>
            <a:endCxn id="15" idx="3"/>
          </p:cNvCxnSpPr>
          <p:nvPr/>
        </p:nvCxnSpPr>
        <p:spPr>
          <a:xfrm flipH="1">
            <a:off x="3896591" y="2417618"/>
            <a:ext cx="21647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DF99F5-2AE1-E0D5-5D39-1E77810B87F7}"/>
              </a:ext>
            </a:extLst>
          </p:cNvPr>
          <p:cNvCxnSpPr/>
          <p:nvPr/>
        </p:nvCxnSpPr>
        <p:spPr>
          <a:xfrm>
            <a:off x="7756816" y="2535382"/>
            <a:ext cx="538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4947AD-3A5B-6293-9621-55376DB2C42E}"/>
              </a:ext>
            </a:extLst>
          </p:cNvPr>
          <p:cNvCxnSpPr>
            <a:stCxn id="14" idx="1"/>
            <a:endCxn id="16" idx="3"/>
          </p:cNvCxnSpPr>
          <p:nvPr/>
        </p:nvCxnSpPr>
        <p:spPr>
          <a:xfrm flipH="1">
            <a:off x="3896591" y="4720924"/>
            <a:ext cx="472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891B33-B0A0-5BAA-50E1-D3BFCCD5484E}"/>
              </a:ext>
            </a:extLst>
          </p:cNvPr>
          <p:cNvCxnSpPr>
            <a:stCxn id="9" idx="3"/>
            <a:endCxn id="18" idx="1"/>
          </p:cNvCxnSpPr>
          <p:nvPr/>
        </p:nvCxnSpPr>
        <p:spPr>
          <a:xfrm>
            <a:off x="8106643" y="4816174"/>
            <a:ext cx="35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2951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DE807-2BDA-38E5-0365-479780F9B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AF2B0-3CCE-FE50-9E02-B580DC7F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pic>
        <p:nvPicPr>
          <p:cNvPr id="5" name="Car Owner In Kerala Fined Rs 2.5 Lakh For Blocking An Ambulance Path">
            <a:hlinkClick r:id="" action="ppaction://media"/>
            <a:extLst>
              <a:ext uri="{FF2B5EF4-FFF2-40B4-BE49-F238E27FC236}">
                <a16:creationId xmlns:a16="http://schemas.microsoft.com/office/drawing/2014/main" id="{06B7D6C9-8FA1-6361-2120-725BD34A8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43135" y="1738026"/>
            <a:ext cx="2803631" cy="4689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Horrifying incident_ On camera speeding ambulance crashes into a toll plaza in Karnataka _ Zee News (1)">
            <a:hlinkClick r:id="" action="ppaction://media"/>
            <a:extLst>
              <a:ext uri="{FF2B5EF4-FFF2-40B4-BE49-F238E27FC236}">
                <a16:creationId xmlns:a16="http://schemas.microsoft.com/office/drawing/2014/main" id="{B2DDE8D8-2F39-6F43-6AAB-7ED2B4637C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315" y="1738026"/>
            <a:ext cx="5190548" cy="4631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8D7789-8B98-EFA4-2EC5-9AFB71DEC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811583"/>
              </p:ext>
            </p:extLst>
          </p:nvPr>
        </p:nvGraphicFramePr>
        <p:xfrm>
          <a:off x="5278691" y="2514600"/>
          <a:ext cx="4155172" cy="290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DC5D9E7-289C-BC34-FBD6-B3CC1B4B8254}"/>
              </a:ext>
            </a:extLst>
          </p:cNvPr>
          <p:cNvSpPr/>
          <p:nvPr/>
        </p:nvSpPr>
        <p:spPr>
          <a:xfrm rot="20150578">
            <a:off x="883125" y="466958"/>
            <a:ext cx="612497" cy="1122218"/>
          </a:xfrm>
          <a:prstGeom prst="downArrow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3E72FDD-458D-71AF-ED4F-E278C0844B9E}"/>
              </a:ext>
            </a:extLst>
          </p:cNvPr>
          <p:cNvSpPr/>
          <p:nvPr/>
        </p:nvSpPr>
        <p:spPr>
          <a:xfrm rot="1911277">
            <a:off x="10254951" y="467886"/>
            <a:ext cx="612497" cy="1122218"/>
          </a:xfrm>
          <a:prstGeom prst="downArrow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753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A0FA">
            <a:alpha val="12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08F26-8995-1DBC-4E4A-EE8357AE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A8E734-BFD8-8E27-3729-09514A09F0DC}"/>
              </a:ext>
            </a:extLst>
          </p:cNvPr>
          <p:cNvSpPr/>
          <p:nvPr/>
        </p:nvSpPr>
        <p:spPr>
          <a:xfrm>
            <a:off x="504092" y="1242645"/>
            <a:ext cx="2614244" cy="2513456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283" r="-37219"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BF26C7-F261-60B0-08A8-5D0C7AA662F2}"/>
              </a:ext>
            </a:extLst>
          </p:cNvPr>
          <p:cNvSpPr/>
          <p:nvPr/>
        </p:nvSpPr>
        <p:spPr>
          <a:xfrm>
            <a:off x="6353914" y="1242645"/>
            <a:ext cx="2614244" cy="251345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875" r="-1"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C17323-E343-DCF5-3265-632CDC1D8A11}"/>
              </a:ext>
            </a:extLst>
          </p:cNvPr>
          <p:cNvSpPr/>
          <p:nvPr/>
        </p:nvSpPr>
        <p:spPr>
          <a:xfrm>
            <a:off x="3387971" y="3848673"/>
            <a:ext cx="2614244" cy="251345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A79900-7D46-FB88-BDE9-288801E9737D}"/>
              </a:ext>
            </a:extLst>
          </p:cNvPr>
          <p:cNvSpPr/>
          <p:nvPr/>
        </p:nvSpPr>
        <p:spPr>
          <a:xfrm>
            <a:off x="9249506" y="3848673"/>
            <a:ext cx="2614244" cy="251345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53E1-97EC-FA4A-4F77-874198B1353B}"/>
              </a:ext>
            </a:extLst>
          </p:cNvPr>
          <p:cNvSpPr txBox="1"/>
          <p:nvPr/>
        </p:nvSpPr>
        <p:spPr>
          <a:xfrm>
            <a:off x="468920" y="3848673"/>
            <a:ext cx="274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Real-Time Traffic Data</a:t>
            </a:r>
          </a:p>
          <a:p>
            <a:r>
              <a:rPr lang="en-US" sz="1600" dirty="0"/>
              <a:t>Uses live traffic info for fastest ambulance routes.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2D5DB-61A1-1204-F3A6-517FE3D462BE}"/>
              </a:ext>
            </a:extLst>
          </p:cNvPr>
          <p:cNvSpPr txBox="1"/>
          <p:nvPr/>
        </p:nvSpPr>
        <p:spPr>
          <a:xfrm>
            <a:off x="6289434" y="3848673"/>
            <a:ext cx="2743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Proactive Resource Allocation</a:t>
            </a:r>
          </a:p>
          <a:p>
            <a:r>
              <a:rPr lang="en-US" sz="1600" dirty="0"/>
              <a:t>AI predicts demand, ensuring efficient resource use.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663D5-B143-C5B4-21F5-D7348A842766}"/>
              </a:ext>
            </a:extLst>
          </p:cNvPr>
          <p:cNvSpPr txBox="1"/>
          <p:nvPr/>
        </p:nvSpPr>
        <p:spPr>
          <a:xfrm>
            <a:off x="9185026" y="2678882"/>
            <a:ext cx="2743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Automated First-Aid Guidance</a:t>
            </a:r>
          </a:p>
          <a:p>
            <a:r>
              <a:rPr lang="en-US" sz="1600" dirty="0"/>
              <a:t>Provides real-time first-aid instructions for paramedics.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EACD8-17A9-E4E6-F960-EA2AE00E9120}"/>
              </a:ext>
            </a:extLst>
          </p:cNvPr>
          <p:cNvSpPr txBox="1"/>
          <p:nvPr/>
        </p:nvSpPr>
        <p:spPr>
          <a:xfrm>
            <a:off x="3179881" y="2877314"/>
            <a:ext cx="3030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Hospital Bed Availability</a:t>
            </a:r>
          </a:p>
          <a:p>
            <a:r>
              <a:rPr lang="en-US" sz="1600" dirty="0"/>
              <a:t>Integrates with hospitals for real-time ICU bed status</a:t>
            </a:r>
            <a:endParaRPr lang="en-IN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92DD79-6570-8DD1-777B-637934487594}"/>
              </a:ext>
            </a:extLst>
          </p:cNvPr>
          <p:cNvSpPr/>
          <p:nvPr/>
        </p:nvSpPr>
        <p:spPr>
          <a:xfrm>
            <a:off x="1849963" y="0"/>
            <a:ext cx="8878941" cy="12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Arial Black" panose="020B0A04020102020204" pitchFamily="34" charset="0"/>
              </a:rPr>
              <a:t>AI-Powered Smart Routing System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Enhancing Emergency Response with AI</a:t>
            </a:r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8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>
                <a:alpha val="0"/>
              </a:srgbClr>
            </a:gs>
            <a:gs pos="48000">
              <a:srgbClr val="C414F4">
                <a:alpha val="35000"/>
              </a:srgb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633D3A-CE78-1C52-5635-B6EBA61C45E5}"/>
              </a:ext>
            </a:extLst>
          </p:cNvPr>
          <p:cNvSpPr/>
          <p:nvPr/>
        </p:nvSpPr>
        <p:spPr>
          <a:xfrm>
            <a:off x="5317771" y="676032"/>
            <a:ext cx="6118423" cy="12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7030A0"/>
                </a:solidFill>
                <a:latin typeface="Arial Black" panose="020B0A04020102020204" pitchFamily="34" charset="0"/>
              </a:rPr>
              <a:t>Innovations in Smart Ambulance Routing</a:t>
            </a:r>
          </a:p>
          <a:p>
            <a:r>
              <a:rPr lang="en-US" b="1" dirty="0">
                <a:solidFill>
                  <a:sysClr val="windowText" lastClr="000000"/>
                </a:solidFill>
              </a:rPr>
              <a:t>Exploring cutting-edge solutions for emergency response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84BA9F-FA6A-6D0C-8296-0A11B0DEF2B1}"/>
              </a:ext>
            </a:extLst>
          </p:cNvPr>
          <p:cNvSpPr/>
          <p:nvPr/>
        </p:nvSpPr>
        <p:spPr>
          <a:xfrm>
            <a:off x="363415" y="465221"/>
            <a:ext cx="4513385" cy="57912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897" t="-5645" r="-51093" b="-4108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E4DB00-F1D1-7024-1F8A-3DF7AB089392}"/>
              </a:ext>
            </a:extLst>
          </p:cNvPr>
          <p:cNvSpPr/>
          <p:nvPr/>
        </p:nvSpPr>
        <p:spPr>
          <a:xfrm>
            <a:off x="5317771" y="2169975"/>
            <a:ext cx="6368715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AI-Driven Hospital Readiness Prediction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AI to forecast hospital capacity, enhancing patient transfer planning.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FD994-CB6D-5DA6-52BC-0DD12669EC52}"/>
              </a:ext>
            </a:extLst>
          </p:cNvPr>
          <p:cNvSpPr/>
          <p:nvPr/>
        </p:nvSpPr>
        <p:spPr>
          <a:xfrm>
            <a:off x="5317772" y="3202506"/>
            <a:ext cx="6368715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Automated Dispatch &amp; GPS Tracking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efficient ambulance dispatching and real-time tracking during transit.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A93BBA-CEB5-F6D2-A542-9385A6BA5921}"/>
              </a:ext>
            </a:extLst>
          </p:cNvPr>
          <p:cNvSpPr/>
          <p:nvPr/>
        </p:nvSpPr>
        <p:spPr>
          <a:xfrm>
            <a:off x="5328159" y="4235037"/>
            <a:ext cx="6368715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Smart Traffic Light Integration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Establishes ‘Green Corridors” to prioritize ambulances at intersections, minimizing delays.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8873A9-A310-1D5B-649A-AB85B6B555CB}"/>
              </a:ext>
            </a:extLst>
          </p:cNvPr>
          <p:cNvSpPr/>
          <p:nvPr/>
        </p:nvSpPr>
        <p:spPr>
          <a:xfrm>
            <a:off x="5328159" y="5267568"/>
            <a:ext cx="6368715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Example of Impact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Singapore’s ‘Green Link’ initiative has reduced emergency response times by 40%.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102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37E2B-C963-9A5D-B4E3-B3607EDC8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DEDA8-BDEE-02F4-08BA-944B2796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542A74-6DA0-15B2-46AA-FB7761A35243}"/>
              </a:ext>
            </a:extLst>
          </p:cNvPr>
          <p:cNvSpPr/>
          <p:nvPr/>
        </p:nvSpPr>
        <p:spPr>
          <a:xfrm>
            <a:off x="-488373" y="0"/>
            <a:ext cx="12895117" cy="7071966"/>
          </a:xfrm>
          <a:prstGeom prst="roundRect">
            <a:avLst>
              <a:gd name="adj" fmla="val 5000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FD59FA-9C25-8D5F-B3A3-2D557C97EE97}"/>
              </a:ext>
            </a:extLst>
          </p:cNvPr>
          <p:cNvSpPr/>
          <p:nvPr/>
        </p:nvSpPr>
        <p:spPr>
          <a:xfrm>
            <a:off x="763730" y="1138756"/>
            <a:ext cx="5195455" cy="415306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7030A0"/>
            </a:solidFill>
          </a:ln>
          <a:effectLst>
            <a:outerShdw blurRad="63500" sx="102000" sy="102000" algn="ctr" rotWithShape="0">
              <a:srgbClr val="C414F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742760-F48A-A546-7F1C-521B68B3285B}"/>
              </a:ext>
            </a:extLst>
          </p:cNvPr>
          <p:cNvSpPr/>
          <p:nvPr/>
        </p:nvSpPr>
        <p:spPr>
          <a:xfrm>
            <a:off x="6232817" y="1138756"/>
            <a:ext cx="5003223" cy="4153069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7030A0"/>
            </a:solidFill>
          </a:ln>
          <a:effectLst>
            <a:outerShdw blurRad="63500" sx="102000" sy="102000" algn="ctr" rotWithShape="0">
              <a:srgbClr val="C414F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CB39B-7166-F086-AE08-2B7A8BD891F0}"/>
              </a:ext>
            </a:extLst>
          </p:cNvPr>
          <p:cNvSpPr txBox="1"/>
          <p:nvPr/>
        </p:nvSpPr>
        <p:spPr>
          <a:xfrm>
            <a:off x="1433945" y="369315"/>
            <a:ext cx="10463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E7A0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ea typeface="Sans Serif Collection" panose="020B0502040504020204" pitchFamily="34" charset="0"/>
                <a:cs typeface="Leelawadee UI" panose="020B0502040204020203" pitchFamily="34" charset="-34"/>
              </a:rPr>
              <a:t>SHORTEST ROUTING APPROACH</a:t>
            </a:r>
            <a:endParaRPr lang="en-IN" sz="4400" b="1" dirty="0">
              <a:solidFill>
                <a:srgbClr val="E7A0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ea typeface="Sans Serif Collection" panose="020B0502040504020204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D3290A-F1E1-9725-1EDF-F91CC8457257}"/>
              </a:ext>
            </a:extLst>
          </p:cNvPr>
          <p:cNvSpPr/>
          <p:nvPr/>
        </p:nvSpPr>
        <p:spPr>
          <a:xfrm>
            <a:off x="1615785" y="5421711"/>
            <a:ext cx="8686800" cy="13050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Simulated Road Network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This graph represents the city's road network, where nodes symbolize key junctions or hospitals, and edges depict the roads connecting them. Each edge is labeled with a weight, representing the travel time or distance between locations. The graph structure allows the system to model real-world traffic conditions and optimize ambulance routes efficiently.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  <a:latin typeface="Berlin Sans FB" panose="020E0602020502020306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77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EB45-E2D2-248F-6061-3B27FB5E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98F9F-FEAD-7471-2744-5468E7EC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B7B333-30EF-0669-692F-02FE9C0C1268}"/>
              </a:ext>
            </a:extLst>
          </p:cNvPr>
          <p:cNvSpPr/>
          <p:nvPr/>
        </p:nvSpPr>
        <p:spPr>
          <a:xfrm rot="5400000">
            <a:off x="9312867" y="-1961273"/>
            <a:ext cx="2353542" cy="5309733"/>
          </a:xfrm>
          <a:prstGeom prst="roundRect">
            <a:avLst/>
          </a:prstGeom>
          <a:solidFill>
            <a:srgbClr val="C41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62116E-916D-7E5A-B626-8A5D0EE49969}"/>
              </a:ext>
            </a:extLst>
          </p:cNvPr>
          <p:cNvSpPr/>
          <p:nvPr/>
        </p:nvSpPr>
        <p:spPr>
          <a:xfrm>
            <a:off x="-748145" y="1569027"/>
            <a:ext cx="2545772" cy="5040980"/>
          </a:xfrm>
          <a:prstGeom prst="roundRect">
            <a:avLst/>
          </a:prstGeom>
          <a:solidFill>
            <a:srgbClr val="C41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CFF8C-794D-AB84-6764-0000455AFF93}"/>
              </a:ext>
            </a:extLst>
          </p:cNvPr>
          <p:cNvSpPr/>
          <p:nvPr/>
        </p:nvSpPr>
        <p:spPr>
          <a:xfrm>
            <a:off x="152387" y="3065318"/>
            <a:ext cx="5053458" cy="362642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27F80B-54C3-C27F-EE1D-D4F008CE5A8C}"/>
              </a:ext>
            </a:extLst>
          </p:cNvPr>
          <p:cNvSpPr/>
          <p:nvPr/>
        </p:nvSpPr>
        <p:spPr>
          <a:xfrm>
            <a:off x="7360259" y="176645"/>
            <a:ext cx="4544278" cy="288867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5A6D4C-A8AD-328C-D80A-4395BA2FCCFB}"/>
              </a:ext>
            </a:extLst>
          </p:cNvPr>
          <p:cNvSpPr/>
          <p:nvPr/>
        </p:nvSpPr>
        <p:spPr>
          <a:xfrm>
            <a:off x="5465619" y="3240573"/>
            <a:ext cx="6573994" cy="3369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erlin Sans FB Demi" panose="020E0802020502020306" pitchFamily="34" charset="0"/>
              </a:rPr>
              <a:t>Route Optimization on Real Map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visualization showcases the AI-based ambulance routing system on a real-world map, generated using Folium. The map displays: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✅ </a:t>
            </a:r>
            <a:r>
              <a:rPr lang="en-US" sz="1600" b="1" dirty="0">
                <a:solidFill>
                  <a:schemeClr val="tx1"/>
                </a:solidFill>
              </a:rPr>
              <a:t>Source (Blue Marker): </a:t>
            </a:r>
            <a:r>
              <a:rPr lang="en-US" sz="1600" dirty="0">
                <a:solidFill>
                  <a:schemeClr val="tx1"/>
                </a:solidFill>
              </a:rPr>
              <a:t>The ambulance's starting location.</a:t>
            </a:r>
          </a:p>
          <a:p>
            <a:r>
              <a:rPr lang="en-US" sz="1600" dirty="0">
                <a:solidFill>
                  <a:schemeClr val="tx1"/>
                </a:solidFill>
              </a:rPr>
              <a:t>✅ </a:t>
            </a:r>
            <a:r>
              <a:rPr lang="en-US" sz="1600" b="1" dirty="0">
                <a:solidFill>
                  <a:schemeClr val="tx1"/>
                </a:solidFill>
              </a:rPr>
              <a:t>Destination (Red Marker): </a:t>
            </a:r>
            <a:r>
              <a:rPr lang="en-US" sz="1600" dirty="0">
                <a:solidFill>
                  <a:schemeClr val="tx1"/>
                </a:solidFill>
              </a:rPr>
              <a:t>The target hospital with available ICU beds.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✅ </a:t>
            </a:r>
            <a:r>
              <a:rPr lang="en-US" sz="1600" b="1" dirty="0">
                <a:solidFill>
                  <a:schemeClr val="tx1"/>
                </a:solidFill>
              </a:rPr>
              <a:t>Optimized Route (Green Line): </a:t>
            </a:r>
            <a:r>
              <a:rPr lang="en-US" sz="1600" dirty="0">
                <a:solidFill>
                  <a:schemeClr val="tx1"/>
                </a:solidFill>
              </a:rPr>
              <a:t>The shortest and fastest path dynamically calculated based on real-time traffic and hospital bed availability.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 system utilizes graph-based pathfinding algorithms to ensure quick emergency response by reducing travel time. This integration of GIS mapping and AI-driven routing enhances real-time decision-making for emergency medical services 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9C6ACF-511B-5246-5643-3DC9D8C6BEB4}"/>
              </a:ext>
            </a:extLst>
          </p:cNvPr>
          <p:cNvSpPr/>
          <p:nvPr/>
        </p:nvSpPr>
        <p:spPr>
          <a:xfrm>
            <a:off x="199163" y="205915"/>
            <a:ext cx="6961934" cy="26945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ICU Bed Prediction for Nearby Hospitals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bar chart dynamically updates ICU bed availability across multiple hospitals.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✅Hospitals marked in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green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have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ICU beds, while those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full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are shown as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blank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✅The system continuously gathers data from hospital records, ensuring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real-time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decision-making for ambulances to transport patients to the most suitable medical facility.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✅This solution integrates graph theory,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shortest path algorithms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real-time data analytics to enhance emergency medical response efficiency.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00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0013 -0.5544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-0.00039 0.57083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85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00196 -0.4930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4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00039 0.6752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2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19CBE3-7EF8-00D6-775C-44118989F2BB}"/>
              </a:ext>
            </a:extLst>
          </p:cNvPr>
          <p:cNvSpPr/>
          <p:nvPr/>
        </p:nvSpPr>
        <p:spPr>
          <a:xfrm>
            <a:off x="6436360" y="3756660"/>
            <a:ext cx="5283200" cy="27569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827FBA-F5E2-570D-AA51-3B1346CCD7D7}"/>
              </a:ext>
            </a:extLst>
          </p:cNvPr>
          <p:cNvSpPr/>
          <p:nvPr/>
        </p:nvSpPr>
        <p:spPr>
          <a:xfrm>
            <a:off x="6436360" y="834390"/>
            <a:ext cx="5283200" cy="28022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20C411-C111-CA81-B47B-F35A3FA018B1}"/>
              </a:ext>
            </a:extLst>
          </p:cNvPr>
          <p:cNvSpPr/>
          <p:nvPr/>
        </p:nvSpPr>
        <p:spPr>
          <a:xfrm>
            <a:off x="386834" y="879672"/>
            <a:ext cx="5709166" cy="5561767"/>
          </a:xfrm>
          <a:prstGeom prst="roundRect">
            <a:avLst/>
          </a:prstGeom>
          <a:blipFill>
            <a:blip r:embed="rId2"/>
            <a:stretch>
              <a:fillRect l="-32923" t="-82844" r="-52231" b="-19503"/>
            </a:stretch>
          </a:blipFill>
          <a:ln>
            <a:noFill/>
          </a:ln>
          <a:effectLst>
            <a:outerShdw blurRad="50800" dist="50800" dir="5400000" algn="ctr" rotWithShape="0">
              <a:srgbClr val="7030A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6BB0D2-C9D9-BCB6-F2B9-57B670FE50CF}"/>
              </a:ext>
            </a:extLst>
          </p:cNvPr>
          <p:cNvSpPr/>
          <p:nvPr/>
        </p:nvSpPr>
        <p:spPr>
          <a:xfrm>
            <a:off x="6493400" y="3825240"/>
            <a:ext cx="5185984" cy="2616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7030A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2. Optimal Resource Utilization (System Efficiency)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Ambulances and ICU beds are limited resources. Inefficient routing leads to congestion, resource wastage, and uneven load distribution across hospitals.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ensures smart allocation: directing ambulances to hospitals with available beds and predicting demand, thereby avoiding overcrowding in some facilities while others remain underutilized.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not only saves more lives but also improves overall healthcare system efficiency and scalability.</a:t>
            </a:r>
          </a:p>
          <a:p>
            <a:pPr algn="ctr"/>
            <a:endParaRPr lang="en-I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11204-CA3E-79A8-4B17-F290531E2198}"/>
              </a:ext>
            </a:extLst>
          </p:cNvPr>
          <p:cNvSpPr/>
          <p:nvPr/>
        </p:nvSpPr>
        <p:spPr>
          <a:xfrm>
            <a:off x="6493399" y="879672"/>
            <a:ext cx="5185985" cy="27569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7030A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1. Time-Critical Emergency Response (Life-Saving Factor)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ambulance routing, every second matters during emergencies like heart attacks, strokes, or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AI-driven routing ensures fastest paths considering traffic, roadblocks, and dynamic conditions, reducing response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ICU bed prediction, timely identification and routing of patients to hospitals with available ICU beds avoids delays that could lead to critical deterioration or fatalities.</a:t>
            </a:r>
            <a:endParaRPr lang="en-IN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51D23-0ABC-C1F0-8F25-DF77383C9849}"/>
              </a:ext>
            </a:extLst>
          </p:cNvPr>
          <p:cNvSpPr txBox="1"/>
          <p:nvPr/>
        </p:nvSpPr>
        <p:spPr>
          <a:xfrm>
            <a:off x="386834" y="106680"/>
            <a:ext cx="11561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Why Efficient routing is Very Essential?</a:t>
            </a:r>
            <a:endParaRPr lang="en-IN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30746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0469 0.93819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46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0.00143 0.60695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03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00143 0.9307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65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86DD408-4EDF-215C-0AF9-B0D892703FB7}"/>
              </a:ext>
            </a:extLst>
          </p:cNvPr>
          <p:cNvSpPr/>
          <p:nvPr/>
        </p:nvSpPr>
        <p:spPr>
          <a:xfrm rot="2442245">
            <a:off x="12077976" y="-238479"/>
            <a:ext cx="159705" cy="633994"/>
          </a:xfrm>
          <a:prstGeom prst="roundRect">
            <a:avLst/>
          </a:prstGeom>
          <a:solidFill>
            <a:srgbClr val="E7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77AD601-7607-7F45-FB81-D4D33392473E}"/>
              </a:ext>
            </a:extLst>
          </p:cNvPr>
          <p:cNvSpPr/>
          <p:nvPr/>
        </p:nvSpPr>
        <p:spPr>
          <a:xfrm rot="2442245">
            <a:off x="11429994" y="-415728"/>
            <a:ext cx="427526" cy="1410576"/>
          </a:xfrm>
          <a:prstGeom prst="roundRect">
            <a:avLst/>
          </a:prstGeom>
          <a:solidFill>
            <a:srgbClr val="511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9F1C4-66E5-81F8-285B-A40A20680FCF}"/>
              </a:ext>
            </a:extLst>
          </p:cNvPr>
          <p:cNvSpPr txBox="1"/>
          <p:nvPr/>
        </p:nvSpPr>
        <p:spPr>
          <a:xfrm>
            <a:off x="731520" y="289560"/>
            <a:ext cx="1072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Target Audience for AI Ambulance Systems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F52D7-D88F-D116-741B-F8091CE95850}"/>
              </a:ext>
            </a:extLst>
          </p:cNvPr>
          <p:cNvSpPr txBox="1"/>
          <p:nvPr/>
        </p:nvSpPr>
        <p:spPr>
          <a:xfrm>
            <a:off x="3888624" y="792079"/>
            <a:ext cx="499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Identifying key users of AI Ambulance System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96B72-0AED-E170-2EDA-E25AB699A599}"/>
              </a:ext>
            </a:extLst>
          </p:cNvPr>
          <p:cNvSpPr txBox="1"/>
          <p:nvPr/>
        </p:nvSpPr>
        <p:spPr>
          <a:xfrm>
            <a:off x="1577732" y="2093111"/>
            <a:ext cx="6696658" cy="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Key stakeholders directly using the system.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71ED6E-B0E9-75F7-30D5-00959C4D084B}"/>
              </a:ext>
            </a:extLst>
          </p:cNvPr>
          <p:cNvSpPr txBox="1"/>
          <p:nvPr/>
        </p:nvSpPr>
        <p:spPr>
          <a:xfrm>
            <a:off x="1577728" y="3215985"/>
            <a:ext cx="6696658" cy="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Dispatch centers optimizing ambulance routes.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98C653-7AFD-2BF6-649C-6E696E71E1A9}"/>
              </a:ext>
            </a:extLst>
          </p:cNvPr>
          <p:cNvSpPr txBox="1"/>
          <p:nvPr/>
        </p:nvSpPr>
        <p:spPr>
          <a:xfrm>
            <a:off x="1577732" y="4312664"/>
            <a:ext cx="6696658" cy="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Personnel relying on real-time navigation.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C0A107-3405-C5EC-C645-933231A7E881}"/>
              </a:ext>
            </a:extLst>
          </p:cNvPr>
          <p:cNvSpPr/>
          <p:nvPr/>
        </p:nvSpPr>
        <p:spPr>
          <a:xfrm>
            <a:off x="731520" y="1745593"/>
            <a:ext cx="709058" cy="695036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01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0DC26A-CB51-D21F-BB7C-5CA018B8750D}"/>
              </a:ext>
            </a:extLst>
          </p:cNvPr>
          <p:cNvSpPr/>
          <p:nvPr/>
        </p:nvSpPr>
        <p:spPr>
          <a:xfrm>
            <a:off x="731520" y="2873729"/>
            <a:ext cx="709058" cy="695036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02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13FDC0-A4BD-67DF-326C-8A1492B75051}"/>
              </a:ext>
            </a:extLst>
          </p:cNvPr>
          <p:cNvSpPr/>
          <p:nvPr/>
        </p:nvSpPr>
        <p:spPr>
          <a:xfrm>
            <a:off x="731520" y="4001865"/>
            <a:ext cx="709058" cy="695036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03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315C-011B-FA1D-0B49-16C118DE6C7C}"/>
              </a:ext>
            </a:extLst>
          </p:cNvPr>
          <p:cNvSpPr/>
          <p:nvPr/>
        </p:nvSpPr>
        <p:spPr>
          <a:xfrm>
            <a:off x="731520" y="5130001"/>
            <a:ext cx="709058" cy="695036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04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33085-893A-3AB7-DEDE-4AEEACFF3CAA}"/>
              </a:ext>
            </a:extLst>
          </p:cNvPr>
          <p:cNvSpPr txBox="1"/>
          <p:nvPr/>
        </p:nvSpPr>
        <p:spPr>
          <a:xfrm>
            <a:off x="1577732" y="1730126"/>
            <a:ext cx="3126302" cy="467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Primary Users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5390A-6F81-1CD5-283E-3AC385FC7F55}"/>
              </a:ext>
            </a:extLst>
          </p:cNvPr>
          <p:cNvSpPr txBox="1"/>
          <p:nvPr/>
        </p:nvSpPr>
        <p:spPr>
          <a:xfrm>
            <a:off x="1577731" y="2844106"/>
            <a:ext cx="3126302" cy="467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EMS Operators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92DDF-C719-805D-AEEE-1D76C7A46C9D}"/>
              </a:ext>
            </a:extLst>
          </p:cNvPr>
          <p:cNvSpPr txBox="1"/>
          <p:nvPr/>
        </p:nvSpPr>
        <p:spPr>
          <a:xfrm>
            <a:off x="1577728" y="3955739"/>
            <a:ext cx="4072788" cy="467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Paramedics &amp; Drivers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7790D0-77E5-13B5-621E-929CC7D6DE93}"/>
              </a:ext>
            </a:extLst>
          </p:cNvPr>
          <p:cNvSpPr txBox="1"/>
          <p:nvPr/>
        </p:nvSpPr>
        <p:spPr>
          <a:xfrm>
            <a:off x="1577728" y="5130001"/>
            <a:ext cx="5522419" cy="467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Patients &amp; Families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3D2C-47B7-DC7F-BA76-2127A57541AC}"/>
              </a:ext>
            </a:extLst>
          </p:cNvPr>
          <p:cNvSpPr txBox="1"/>
          <p:nvPr/>
        </p:nvSpPr>
        <p:spPr>
          <a:xfrm>
            <a:off x="1577728" y="5505110"/>
            <a:ext cx="6696658" cy="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Urgent medical needs addressed more quickly.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5C2451-F246-C29F-56DC-B46D4A78FF26}"/>
              </a:ext>
            </a:extLst>
          </p:cNvPr>
          <p:cNvSpPr/>
          <p:nvPr/>
        </p:nvSpPr>
        <p:spPr>
          <a:xfrm>
            <a:off x="5879636" y="1741344"/>
            <a:ext cx="754512" cy="721650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05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5B1937-DD86-8CE1-25DF-E7ABA380227E}"/>
              </a:ext>
            </a:extLst>
          </p:cNvPr>
          <p:cNvSpPr/>
          <p:nvPr/>
        </p:nvSpPr>
        <p:spPr>
          <a:xfrm>
            <a:off x="5879636" y="2912677"/>
            <a:ext cx="754512" cy="721650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06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B0C37C-9DE0-836E-184A-5DEDE70768D3}"/>
              </a:ext>
            </a:extLst>
          </p:cNvPr>
          <p:cNvSpPr/>
          <p:nvPr/>
        </p:nvSpPr>
        <p:spPr>
          <a:xfrm>
            <a:off x="5879636" y="4084010"/>
            <a:ext cx="754512" cy="721650"/>
          </a:xfrm>
          <a:prstGeom prst="ellipse">
            <a:avLst/>
          </a:prstGeom>
          <a:solidFill>
            <a:srgbClr val="BC35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07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F0DC4-0191-4680-A388-271E9BC6E96B}"/>
              </a:ext>
            </a:extLst>
          </p:cNvPr>
          <p:cNvSpPr txBox="1"/>
          <p:nvPr/>
        </p:nvSpPr>
        <p:spPr>
          <a:xfrm>
            <a:off x="6780090" y="1740561"/>
            <a:ext cx="5876434" cy="48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Government Bodies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85AF2-7D7A-D8A2-C96E-489BFD031DE8}"/>
              </a:ext>
            </a:extLst>
          </p:cNvPr>
          <p:cNvSpPr txBox="1"/>
          <p:nvPr/>
        </p:nvSpPr>
        <p:spPr>
          <a:xfrm>
            <a:off x="6780090" y="2102169"/>
            <a:ext cx="7125946" cy="43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Focus on improving emergency response strategies.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1DB0DC-7177-DD9E-1AD6-610308204E51}"/>
              </a:ext>
            </a:extLst>
          </p:cNvPr>
          <p:cNvSpPr txBox="1"/>
          <p:nvPr/>
        </p:nvSpPr>
        <p:spPr>
          <a:xfrm>
            <a:off x="6780090" y="2867563"/>
            <a:ext cx="5876434" cy="48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General Public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E1C21E-D99F-CE5C-60E7-B0A422BD1B5D}"/>
              </a:ext>
            </a:extLst>
          </p:cNvPr>
          <p:cNvSpPr txBox="1"/>
          <p:nvPr/>
        </p:nvSpPr>
        <p:spPr>
          <a:xfrm>
            <a:off x="6780090" y="3224296"/>
            <a:ext cx="7125946" cy="43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Overall community benefits from faster response times.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50D964-656F-BDB2-2537-00052D0D19C2}"/>
              </a:ext>
            </a:extLst>
          </p:cNvPr>
          <p:cNvSpPr txBox="1"/>
          <p:nvPr/>
        </p:nvSpPr>
        <p:spPr>
          <a:xfrm>
            <a:off x="6780090" y="4061790"/>
            <a:ext cx="5876434" cy="48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Law Enforcement Authorities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6179E0-08D1-AC74-B2DD-D3B1D34C9945}"/>
              </a:ext>
            </a:extLst>
          </p:cNvPr>
          <p:cNvSpPr txBox="1"/>
          <p:nvPr/>
        </p:nvSpPr>
        <p:spPr>
          <a:xfrm>
            <a:off x="6780090" y="4395167"/>
            <a:ext cx="7125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Rounded MT Bold" panose="020F0704030504030204" pitchFamily="34" charset="0"/>
              </a:rPr>
              <a:t>Assist with traffic clearance for ambulances.</a:t>
            </a:r>
            <a:endParaRPr lang="en-IN" sz="1200" dirty="0">
              <a:latin typeface="Arial Rounded MT Bold" panose="020F070403050403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80251D9-02F2-7F91-F73A-D47B7237618A}"/>
              </a:ext>
            </a:extLst>
          </p:cNvPr>
          <p:cNvSpPr/>
          <p:nvPr/>
        </p:nvSpPr>
        <p:spPr>
          <a:xfrm rot="2442245">
            <a:off x="11407536" y="-263907"/>
            <a:ext cx="193040" cy="766092"/>
          </a:xfrm>
          <a:prstGeom prst="roundRect">
            <a:avLst/>
          </a:prstGeom>
          <a:solidFill>
            <a:srgbClr val="BC35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029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6 -0.19653 L 4.16667E-7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9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-0.29213 L -3.54167E-6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1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09 -0.15949 L 5.94143E-17 2.22222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7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0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1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1"/>
                            </p:stCondLst>
                            <p:childTnLst>
                              <p:par>
                                <p:cTn id="2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1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1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901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1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1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1"/>
                            </p:stCondLst>
                            <p:childTnLst>
                              <p:par>
                                <p:cTn id="5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901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401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901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401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901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01"/>
                            </p:stCondLst>
                            <p:childTnLst>
                              <p:par>
                                <p:cTn id="8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901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401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901"/>
                            </p:stCondLst>
                            <p:childTnLst>
                              <p:par>
                                <p:cTn id="9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401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901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17" grpId="0"/>
      <p:bldP spid="22" grpId="0"/>
      <p:bldP spid="25" grpId="0"/>
      <p:bldP spid="27" grpId="0"/>
      <p:bldP spid="2" grpId="0" animBg="1"/>
      <p:bldP spid="3" grpId="0" animBg="1"/>
      <p:bldP spid="5" grpId="0" animBg="1"/>
      <p:bldP spid="6" grpId="0" animBg="1"/>
      <p:bldP spid="18" grpId="0"/>
      <p:bldP spid="24" grpId="0"/>
      <p:bldP spid="26" grpId="0"/>
      <p:bldP spid="28" grpId="0"/>
      <p:bldP spid="29" grpId="0"/>
      <p:bldP spid="7" grpId="0" animBg="1"/>
      <p:bldP spid="8" grpId="0" animBg="1"/>
      <p:bldP spid="16" grpId="0" animBg="1"/>
      <p:bldP spid="30" grpId="0"/>
      <p:bldP spid="31" grpId="0"/>
      <p:bldP spid="32" grpId="0"/>
      <p:bldP spid="33" grpId="0"/>
      <p:bldP spid="34" grpId="0"/>
      <p:bldP spid="35" grpId="0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1346</Words>
  <Application>Microsoft Office PowerPoint</Application>
  <PresentationFormat>Widescreen</PresentationFormat>
  <Paragraphs>134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Arial Rounded MT Bold</vt:lpstr>
      <vt:lpstr>Berlin Sans FB</vt:lpstr>
      <vt:lpstr>Berlin Sans FB Demi</vt:lpstr>
      <vt:lpstr>Calibri</vt:lpstr>
      <vt:lpstr>Calibri Light</vt:lpstr>
      <vt:lpstr>Leelawadee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Paradesi</dc:creator>
  <cp:lastModifiedBy>sreejith s</cp:lastModifiedBy>
  <cp:revision>144</cp:revision>
  <cp:lastPrinted>2025-08-30T01:04:18Z</cp:lastPrinted>
  <dcterms:created xsi:type="dcterms:W3CDTF">2025-02-09T16:02:31Z</dcterms:created>
  <dcterms:modified xsi:type="dcterms:W3CDTF">2025-09-09T12:07:32Z</dcterms:modified>
</cp:coreProperties>
</file>